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71" r:id="rId3"/>
    <p:sldId id="267" r:id="rId4"/>
    <p:sldId id="270" r:id="rId5"/>
    <p:sldId id="26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302"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DC8A2B-0C19-40C2-8889-54A0A131C4BB}"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29A014-D1E2-45FA-B11D-F49E5D20D8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C8A2B-0C19-40C2-8889-54A0A131C4BB}"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C8A2B-0C19-40C2-8889-54A0A131C4BB}"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DC8A2B-0C19-40C2-8889-54A0A131C4BB}"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DDC8A2B-0C19-40C2-8889-54A0A131C4BB}" type="datetimeFigureOut">
              <a:rPr lang="en-US" smtClean="0"/>
              <a:t>6/20/2013</a:t>
            </a:fld>
            <a:endParaRPr lang="en-US"/>
          </a:p>
        </p:txBody>
      </p:sp>
      <p:sp>
        <p:nvSpPr>
          <p:cNvPr id="8" name="Slide Number Placeholder 7"/>
          <p:cNvSpPr>
            <a:spLocks noGrp="1"/>
          </p:cNvSpPr>
          <p:nvPr>
            <p:ph type="sldNum" sz="quarter" idx="11"/>
          </p:nvPr>
        </p:nvSpPr>
        <p:spPr/>
        <p:txBody>
          <a:bodyPr/>
          <a:lstStyle/>
          <a:p>
            <a:fld id="{5729A014-D1E2-45FA-B11D-F49E5D20D89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DC8A2B-0C19-40C2-8889-54A0A131C4BB}" type="datetimeFigureOut">
              <a:rPr lang="en-US" smtClean="0"/>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DC8A2B-0C19-40C2-8889-54A0A131C4BB}" type="datetimeFigureOut">
              <a:rPr lang="en-US" smtClean="0"/>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DC8A2B-0C19-40C2-8889-54A0A131C4BB}" type="datetimeFigureOut">
              <a:rPr lang="en-US" smtClean="0"/>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C8A2B-0C19-40C2-8889-54A0A131C4BB}" type="datetimeFigureOut">
              <a:rPr lang="en-US" smtClean="0"/>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9A014-D1E2-45FA-B11D-F49E5D20D8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C8A2B-0C19-40C2-8889-54A0A131C4BB}" type="datetimeFigureOut">
              <a:rPr lang="en-US" smtClean="0"/>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9A014-D1E2-45FA-B11D-F49E5D20D89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C8A2B-0C19-40C2-8889-54A0A131C4BB}" type="datetimeFigureOut">
              <a:rPr lang="en-US" smtClean="0"/>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29A014-D1E2-45FA-B11D-F49E5D20D892}"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DDC8A2B-0C19-40C2-8889-54A0A131C4BB}" type="datetimeFigureOut">
              <a:rPr lang="en-US" smtClean="0"/>
              <a:t>6/20/2013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29A014-D1E2-45FA-B11D-F49E5D20D892}"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hyperlink" Target="http://dictionary.reference.com/browse/vario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sz="1200" dirty="0"/>
          </a:p>
          <a:p>
            <a:pPr marL="0" indent="0">
              <a:buNone/>
            </a:pPr>
            <a:r>
              <a:rPr lang="en-US" sz="1200" dirty="0"/>
              <a:t>The job </a:t>
            </a:r>
            <a:r>
              <a:rPr lang="en-US" sz="1200" b="1" dirty="0"/>
              <a:t>duties and responsibilities </a:t>
            </a:r>
            <a:r>
              <a:rPr lang="en-US" sz="1200" dirty="0"/>
              <a:t>of a security guard are not the same as a peace officer or police officer. Instead, security guards are in the prevention business. It is their job to act as a deterrent to crime, to watch for impending danger and to report crimes they may encounter. </a:t>
            </a:r>
          </a:p>
          <a:p>
            <a:pPr marL="0" indent="0">
              <a:buNone/>
            </a:pPr>
            <a:endParaRPr lang="en-US" sz="1200" dirty="0"/>
          </a:p>
          <a:p>
            <a:pPr marL="0" indent="0">
              <a:buNone/>
            </a:pPr>
            <a:r>
              <a:rPr lang="en-US" sz="1200" dirty="0"/>
              <a:t>Hotel security officers work in pairs, groups or individually, depending on the size and demands of the property. They have varied tasks but spend the majority of their time patrolling the property, checking stairwells and generally overseeing an area. Although most security officers don’t carry weapons, they often have access to firearms in cases of extreme emergency.</a:t>
            </a:r>
          </a:p>
          <a:p>
            <a:pPr marL="0" indent="0">
              <a:buNone/>
            </a:pPr>
            <a:endParaRPr lang="en-US" sz="1200" dirty="0"/>
          </a:p>
          <a:p>
            <a:pPr marL="0" indent="0">
              <a:buNone/>
            </a:pPr>
            <a:r>
              <a:rPr lang="en-US" sz="1200" dirty="0"/>
              <a:t>Electronic surveillance incorporates a significant part of security operations in many hotels. Security officers often spend time monitoring and observing the property via surveillance equipment, which allows them to watch several areas at once</a:t>
            </a:r>
            <a:r>
              <a:rPr lang="en-US" sz="1200" dirty="0" smtClean="0"/>
              <a:t>.</a:t>
            </a:r>
            <a:endParaRPr lang="en-US" sz="1200" dirty="0"/>
          </a:p>
          <a:p>
            <a:pPr marL="0" indent="0">
              <a:buNone/>
            </a:pPr>
            <a:endParaRPr lang="en-US" sz="1200" dirty="0"/>
          </a:p>
          <a:p>
            <a:pPr marL="0" indent="0">
              <a:buNone/>
            </a:pPr>
            <a:r>
              <a:rPr lang="en-US" sz="1200" dirty="0"/>
              <a:t>A hotel security officer usually performs the following tasks:</a:t>
            </a:r>
          </a:p>
          <a:p>
            <a:pPr marL="0" indent="0">
              <a:buNone/>
            </a:pPr>
            <a:endParaRPr lang="en-US" sz="1200" dirty="0"/>
          </a:p>
          <a:p>
            <a:pPr marL="0" indent="0">
              <a:buNone/>
            </a:pPr>
            <a:r>
              <a:rPr lang="en-US" sz="1200" dirty="0"/>
              <a:t>        •Respond to individual guest needs and concerns.</a:t>
            </a:r>
          </a:p>
          <a:p>
            <a:pPr marL="0" indent="0">
              <a:buNone/>
            </a:pPr>
            <a:r>
              <a:rPr lang="en-US" sz="1200" dirty="0"/>
              <a:t>        •Patrol property, both inside and outside.</a:t>
            </a:r>
          </a:p>
          <a:p>
            <a:pPr marL="0" indent="0">
              <a:buNone/>
            </a:pPr>
            <a:r>
              <a:rPr lang="en-US" sz="1200" dirty="0"/>
              <a:t>        •Check security locks and alarms on doors and stairwells.</a:t>
            </a:r>
          </a:p>
          <a:p>
            <a:pPr marL="0" indent="0">
              <a:buNone/>
            </a:pPr>
            <a:r>
              <a:rPr lang="en-US" sz="1200" dirty="0"/>
              <a:t>        •Escort guests as needed.</a:t>
            </a:r>
          </a:p>
          <a:p>
            <a:pPr marL="0" indent="0">
              <a:buNone/>
            </a:pPr>
            <a:r>
              <a:rPr lang="en-US" sz="1200" dirty="0"/>
              <a:t>        •Monitor surveillance cameras.</a:t>
            </a:r>
          </a:p>
          <a:p>
            <a:pPr marL="0" indent="0">
              <a:buNone/>
            </a:pPr>
            <a:r>
              <a:rPr lang="en-US" sz="1200" dirty="0"/>
              <a:t>        •Submit written reports.</a:t>
            </a:r>
          </a:p>
          <a:p>
            <a:pPr marL="0" indent="0">
              <a:buNone/>
            </a:pPr>
            <a:r>
              <a:rPr lang="en-US" sz="1200" dirty="0"/>
              <a:t>        •Work cooperatively with local law enforcement.</a:t>
            </a:r>
          </a:p>
          <a:p>
            <a:endParaRPr lang="en-US" sz="1200" dirty="0"/>
          </a:p>
        </p:txBody>
      </p:sp>
      <p:sp>
        <p:nvSpPr>
          <p:cNvPr id="4" name="Text Placeholder 3"/>
          <p:cNvSpPr>
            <a:spLocks noGrp="1"/>
          </p:cNvSpPr>
          <p:nvPr>
            <p:ph type="body" sz="half" idx="2"/>
          </p:nvPr>
        </p:nvSpPr>
        <p:spPr/>
        <p:txBody>
          <a:bodyPr/>
          <a:lstStyle/>
          <a:p>
            <a:endParaRPr lang="en-US" dirty="0"/>
          </a:p>
        </p:txBody>
      </p:sp>
      <p:sp>
        <p:nvSpPr>
          <p:cNvPr id="2" name="Title 1"/>
          <p:cNvSpPr>
            <a:spLocks noGrp="1"/>
          </p:cNvSpPr>
          <p:nvPr>
            <p:ph type="title"/>
          </p:nvPr>
        </p:nvSpPr>
        <p:spPr/>
        <p:txBody>
          <a:bodyPr>
            <a:normAutofit/>
          </a:bodyPr>
          <a:lstStyle/>
          <a:p>
            <a:r>
              <a:rPr lang="en-US" sz="4000" dirty="0"/>
              <a:t>Description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64" y="3505199"/>
            <a:ext cx="3068474" cy="26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63" y="1524000"/>
            <a:ext cx="2867737" cy="157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t3.gstatic.com/images?q=tbn:ANd9GcSsxxFwV8RNa3t_YUyvZ6PYMadHlDz1thfmEGfOtFTKBkODiPYd-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63" y="1676399"/>
            <a:ext cx="2867737" cy="142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32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security guard do for the customer</a:t>
            </a:r>
          </a:p>
        </p:txBody>
      </p:sp>
      <p:sp>
        <p:nvSpPr>
          <p:cNvPr id="3" name="Content Placeholder 2"/>
          <p:cNvSpPr>
            <a:spLocks noGrp="1"/>
          </p:cNvSpPr>
          <p:nvPr>
            <p:ph sz="half" idx="1"/>
          </p:nvPr>
        </p:nvSpPr>
        <p:spPr/>
        <p:txBody>
          <a:bodyPr>
            <a:normAutofit lnSpcReduction="10000"/>
          </a:bodyPr>
          <a:lstStyle/>
          <a:p>
            <a:r>
              <a:rPr lang="en-US" sz="1200" b="1" dirty="0"/>
              <a:t>Stand guard</a:t>
            </a:r>
          </a:p>
          <a:p>
            <a:r>
              <a:rPr lang="en-US" sz="1200" dirty="0" smtClean="0"/>
              <a:t>A </a:t>
            </a:r>
            <a:r>
              <a:rPr lang="en-US" sz="1200" dirty="0"/>
              <a:t>security guard at an entryway, roaming a mall corridor or riding an elevator represents safety and security</a:t>
            </a:r>
            <a:r>
              <a:rPr lang="en-US" sz="1200" dirty="0" smtClean="0"/>
              <a:t>.. </a:t>
            </a:r>
            <a:r>
              <a:rPr lang="en-US" sz="1200" dirty="0"/>
              <a:t>Security guards are typically asked to greet passers-by, to be friendly to people who need directions and to hold doors open for those in need of </a:t>
            </a:r>
            <a:r>
              <a:rPr lang="en-US" sz="1200" dirty="0" smtClean="0"/>
              <a:t>assistance</a:t>
            </a:r>
            <a:endParaRPr lang="en-US" sz="1200" dirty="0"/>
          </a:p>
          <a:p>
            <a:endParaRPr lang="en-US" sz="1200" dirty="0"/>
          </a:p>
          <a:p>
            <a:endParaRPr lang="en-US" sz="1200" dirty="0"/>
          </a:p>
          <a:p>
            <a:r>
              <a:rPr lang="en-US" sz="1200" b="1" dirty="0"/>
              <a:t>Assist in First Aid</a:t>
            </a:r>
          </a:p>
          <a:p>
            <a:r>
              <a:rPr lang="en-US" sz="1200" dirty="0"/>
              <a:t>Security guards sometimes are asked to assist with first aid. If a person slips and falls, chokes or is having respiratory problems, a security guard may be asked to help the individual with minor first-aid techniques. The role may require the security guard to know CPR or simple first aid. Someone who is attempting to get a job as a security guard would benefit from first-aid training.</a:t>
            </a:r>
          </a:p>
          <a:p>
            <a:endParaRPr lang="en-US" sz="1200" dirty="0"/>
          </a:p>
          <a:p>
            <a:endParaRPr lang="en-US" sz="1200" dirty="0"/>
          </a:p>
          <a:p>
            <a:endParaRPr lang="en-US" sz="1200"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34000" y="3352800"/>
            <a:ext cx="332929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80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1200" dirty="0"/>
          </a:p>
          <a:p>
            <a:endParaRPr lang="en-US" sz="1200" dirty="0" smtClean="0"/>
          </a:p>
          <a:p>
            <a:r>
              <a:rPr lang="en-US" sz="1200" dirty="0" smtClean="0"/>
              <a:t>Depending </a:t>
            </a:r>
            <a:r>
              <a:rPr lang="en-US" sz="1200" dirty="0"/>
              <a:t>on the type of employment, a hotel security officer may be paid by the hour or by salary. Hourly security personnel have the opportunity to work more shifts and possibly earn overtime compensation</a:t>
            </a:r>
            <a:r>
              <a:rPr lang="en-US" sz="1200" dirty="0" smtClean="0"/>
              <a:t>.</a:t>
            </a:r>
            <a:r>
              <a:rPr lang="en-US" sz="1200" dirty="0"/>
              <a:t> </a:t>
            </a:r>
            <a:endParaRPr lang="en-US" sz="1200" dirty="0" smtClean="0"/>
          </a:p>
          <a:p>
            <a:endParaRPr lang="en-US" sz="1200" dirty="0"/>
          </a:p>
          <a:p>
            <a:endParaRPr lang="en-US" sz="1200" dirty="0" smtClean="0"/>
          </a:p>
          <a:p>
            <a:r>
              <a:rPr lang="en-US" sz="1200" dirty="0" smtClean="0"/>
              <a:t>According </a:t>
            </a:r>
            <a:r>
              <a:rPr lang="en-US" sz="1200" dirty="0"/>
              <a:t>to the U.S. Bureau of Labor Statistics, security guards make a median annual wage of $23,820, as of May 2009. Those who work in specific industries, such as natural gas or computer systems, earn up to $64,000 annually, the BLS says.</a:t>
            </a:r>
          </a:p>
          <a:p>
            <a:endParaRPr lang="en-US" sz="1200" dirty="0"/>
          </a:p>
          <a:p>
            <a:endParaRPr lang="en-US" sz="1200" dirty="0"/>
          </a:p>
          <a:p>
            <a:endParaRPr lang="en-US" sz="1200" dirty="0"/>
          </a:p>
          <a:p>
            <a:endParaRPr lang="en-US" sz="1200" dirty="0" smtClean="0"/>
          </a:p>
          <a:p>
            <a:endParaRPr lang="en-US" sz="1200" dirty="0"/>
          </a:p>
          <a:p>
            <a:endParaRPr lang="en-US" sz="1200" dirty="0" smtClean="0"/>
          </a:p>
          <a:p>
            <a:pPr marL="0" indent="0">
              <a:buNone/>
            </a:pPr>
            <a:endParaRPr lang="en-US" sz="1200" dirty="0" smtClean="0"/>
          </a:p>
          <a:p>
            <a:endParaRPr lang="en-US" sz="1200" dirty="0"/>
          </a:p>
        </p:txBody>
      </p:sp>
      <p:sp>
        <p:nvSpPr>
          <p:cNvPr id="4" name="Text Placeholder 3"/>
          <p:cNvSpPr>
            <a:spLocks noGrp="1"/>
          </p:cNvSpPr>
          <p:nvPr>
            <p:ph type="body" sz="half" idx="2"/>
          </p:nvPr>
        </p:nvSpPr>
        <p:spPr/>
        <p:txBody>
          <a:bodyPr/>
          <a:lstStyle/>
          <a:p>
            <a:endParaRPr lang="en-US" dirty="0"/>
          </a:p>
        </p:txBody>
      </p:sp>
      <p:sp>
        <p:nvSpPr>
          <p:cNvPr id="2" name="Title 1"/>
          <p:cNvSpPr>
            <a:spLocks noGrp="1"/>
          </p:cNvSpPr>
          <p:nvPr>
            <p:ph type="title"/>
          </p:nvPr>
        </p:nvSpPr>
        <p:spPr/>
        <p:txBody>
          <a:bodyPr>
            <a:normAutofit/>
          </a:bodyPr>
          <a:lstStyle/>
          <a:p>
            <a:r>
              <a:rPr lang="en-US" sz="4800" dirty="0" smtClean="0"/>
              <a:t>     Salary</a:t>
            </a:r>
            <a:endParaRPr lang="en-US"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048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22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Qualifications for this position </a:t>
            </a:r>
          </a:p>
        </p:txBody>
      </p:sp>
      <p:sp>
        <p:nvSpPr>
          <p:cNvPr id="3" name="Text Placeholder 2"/>
          <p:cNvSpPr>
            <a:spLocks noGrp="1"/>
          </p:cNvSpPr>
          <p:nvPr>
            <p:ph type="body" idx="1"/>
          </p:nvPr>
        </p:nvSpPr>
        <p:spPr>
          <a:xfrm>
            <a:off x="762000" y="1600200"/>
            <a:ext cx="3291840" cy="639762"/>
          </a:xfrm>
        </p:spPr>
        <p:txBody>
          <a:bodyPr/>
          <a:lstStyle/>
          <a:p>
            <a:endParaRPr lang="en-US"/>
          </a:p>
        </p:txBody>
      </p:sp>
      <p:sp>
        <p:nvSpPr>
          <p:cNvPr id="4" name="Content Placeholder 3"/>
          <p:cNvSpPr>
            <a:spLocks noGrp="1"/>
          </p:cNvSpPr>
          <p:nvPr>
            <p:ph sz="half" idx="2"/>
          </p:nvPr>
        </p:nvSpPr>
        <p:spPr>
          <a:xfrm>
            <a:off x="1203960" y="2240743"/>
            <a:ext cx="3291840" cy="3840480"/>
          </a:xfrm>
        </p:spPr>
        <p:txBody>
          <a:bodyPr/>
          <a:lstStyle/>
          <a:p>
            <a:endParaRPr lang="en-US" dirty="0"/>
          </a:p>
        </p:txBody>
      </p:sp>
      <p:sp>
        <p:nvSpPr>
          <p:cNvPr id="6" name="Content Placeholder 5"/>
          <p:cNvSpPr>
            <a:spLocks noGrp="1"/>
          </p:cNvSpPr>
          <p:nvPr>
            <p:ph sz="quarter" idx="4"/>
          </p:nvPr>
        </p:nvSpPr>
        <p:spPr>
          <a:xfrm>
            <a:off x="4724400" y="2209800"/>
            <a:ext cx="4041775" cy="3951288"/>
          </a:xfrm>
        </p:spPr>
        <p:txBody>
          <a:bodyPr>
            <a:normAutofit fontScale="77500" lnSpcReduction="20000"/>
          </a:bodyPr>
          <a:lstStyle/>
          <a:p>
            <a:r>
              <a:rPr lang="en-US" sz="1200" dirty="0"/>
              <a:t>No formal education is required to be a hotel security guard. </a:t>
            </a:r>
          </a:p>
          <a:p>
            <a:pPr marL="228600" indent="-228600">
              <a:buFont typeface="+mj-lt"/>
              <a:buAutoNum type="alphaLcPeriod"/>
            </a:pPr>
            <a:r>
              <a:rPr lang="en-US" sz="1200" dirty="0" smtClean="0"/>
              <a:t> </a:t>
            </a:r>
            <a:r>
              <a:rPr lang="en-US" sz="1200" dirty="0"/>
              <a:t>high school diploma </a:t>
            </a:r>
            <a:endParaRPr lang="en-US" sz="1200" dirty="0" smtClean="0"/>
          </a:p>
          <a:p>
            <a:pPr marL="228600" indent="-228600">
              <a:buFont typeface="+mj-lt"/>
              <a:buAutoNum type="alphaLcPeriod"/>
            </a:pPr>
            <a:r>
              <a:rPr lang="en-US" sz="1200" dirty="0" smtClean="0"/>
              <a:t> </a:t>
            </a:r>
            <a:r>
              <a:rPr lang="en-US" sz="1200" dirty="0"/>
              <a:t>G.E.D. </a:t>
            </a:r>
            <a:r>
              <a:rPr lang="en-US" sz="1200" dirty="0" smtClean="0"/>
              <a:t> </a:t>
            </a:r>
            <a:r>
              <a:rPr lang="en-US" sz="1200" dirty="0"/>
              <a:t>hotels will </a:t>
            </a:r>
            <a:r>
              <a:rPr lang="en-US" sz="1200" dirty="0" err="1" smtClean="0"/>
              <a:t>provid</a:t>
            </a:r>
            <a:endParaRPr lang="en-US" sz="1200" dirty="0" smtClean="0"/>
          </a:p>
          <a:p>
            <a:pPr marL="228600" indent="-228600">
              <a:buFont typeface="+mj-lt"/>
              <a:buAutoNum type="alphaLcPeriod"/>
            </a:pPr>
            <a:r>
              <a:rPr lang="en-US" sz="1200" dirty="0" smtClean="0"/>
              <a:t> </a:t>
            </a:r>
            <a:r>
              <a:rPr lang="en-US" sz="1200" dirty="0"/>
              <a:t>specific training to security </a:t>
            </a:r>
            <a:r>
              <a:rPr lang="en-US" sz="1200" dirty="0" smtClean="0"/>
              <a:t>guards</a:t>
            </a:r>
          </a:p>
          <a:p>
            <a:pPr marL="228600" indent="-228600">
              <a:buFont typeface="+mj-lt"/>
              <a:buAutoNum type="alphaLcPeriod"/>
            </a:pPr>
            <a:r>
              <a:rPr lang="en-US" sz="1200" dirty="0" smtClean="0"/>
              <a:t>  </a:t>
            </a:r>
            <a:r>
              <a:rPr lang="en-US" sz="1200" dirty="0"/>
              <a:t>Many security guards have taken college courses in law </a:t>
            </a:r>
            <a:r>
              <a:rPr lang="en-US" sz="1200" dirty="0" smtClean="0"/>
              <a:t>enforcement</a:t>
            </a:r>
          </a:p>
          <a:p>
            <a:pPr marL="228600" indent="-228600">
              <a:buFont typeface="+mj-lt"/>
              <a:buAutoNum type="alphaLcPeriod"/>
            </a:pPr>
            <a:r>
              <a:rPr lang="en-US" sz="1200" dirty="0" smtClean="0"/>
              <a:t>larger </a:t>
            </a:r>
            <a:r>
              <a:rPr lang="en-US" sz="1200" dirty="0"/>
              <a:t>hotels often require their head security guard to have a college diploma in law enforcement or a similar program.</a:t>
            </a:r>
          </a:p>
          <a:p>
            <a:pPr marL="228600" indent="-228600">
              <a:buFont typeface="+mj-lt"/>
              <a:buAutoNum type="alphaLcPeriod"/>
            </a:pPr>
            <a:endParaRPr lang="en-US" sz="1200" dirty="0"/>
          </a:p>
          <a:p>
            <a:r>
              <a:rPr lang="en-US" sz="1200" dirty="0" smtClean="0"/>
              <a:t>The </a:t>
            </a:r>
            <a:r>
              <a:rPr lang="en-US" sz="1200" dirty="0"/>
              <a:t>society's voluntary training guidelines suggest that new guards receive at least 48 hours of training within the first 100 days of starting the job.</a:t>
            </a:r>
          </a:p>
          <a:p>
            <a:endParaRPr lang="en-US" sz="1200" dirty="0"/>
          </a:p>
          <a:p>
            <a:r>
              <a:rPr lang="en-US" sz="1200" dirty="0"/>
              <a:t>Security guards wear uniforms, which are easily recognizable to the public at large. They also have badges as part of their uniforms. The uniform of a security guard is another way to stop crime and unlawful entrant by a criminal. When someone sees a security guard he is less likely to attempt a crime. You are going to find that some security guards will carry guns and others have no weapon at all. They carry handcuffs, mace and other items designed to help assist them with the performance of their job duties.</a:t>
            </a:r>
          </a:p>
          <a:p>
            <a:endParaRPr lang="en-US" sz="1200" dirty="0"/>
          </a:p>
          <a:p>
            <a:r>
              <a:rPr lang="en-US" sz="1200" dirty="0"/>
              <a:t> </a:t>
            </a:r>
          </a:p>
          <a:p>
            <a:endParaRPr lang="en-US" sz="1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88" y="4419600"/>
            <a:ext cx="4013412"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91" y="1534682"/>
            <a:ext cx="2260807" cy="280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72" y="1524000"/>
            <a:ext cx="172482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5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863"/>
            <a:ext cx="3657600" cy="866274"/>
          </a:xfrm>
        </p:spPr>
        <p:txBody>
          <a:bodyPr/>
          <a:lstStyle/>
          <a:p>
            <a:r>
              <a:rPr lang="en-US" dirty="0" smtClean="0"/>
              <a:t>Vocabulary </a:t>
            </a:r>
            <a:endParaRPr lang="en-US" dirty="0"/>
          </a:p>
        </p:txBody>
      </p:sp>
      <p:sp>
        <p:nvSpPr>
          <p:cNvPr id="3" name="Content Placeholder 2"/>
          <p:cNvSpPr>
            <a:spLocks noGrp="1"/>
          </p:cNvSpPr>
          <p:nvPr>
            <p:ph idx="1"/>
          </p:nvPr>
        </p:nvSpPr>
        <p:spPr>
          <a:xfrm>
            <a:off x="270135" y="1371600"/>
            <a:ext cx="8645265" cy="4754563"/>
          </a:xfrm>
        </p:spPr>
        <p:txBody>
          <a:bodyPr>
            <a:normAutofit fontScale="40000" lnSpcReduction="20000"/>
          </a:bodyPr>
          <a:lstStyle/>
          <a:p>
            <a:endParaRPr lang="en-US" sz="1200" dirty="0"/>
          </a:p>
          <a:p>
            <a:r>
              <a:rPr lang="en-US" sz="3800" dirty="0" smtClean="0"/>
              <a:t> </a:t>
            </a:r>
            <a:r>
              <a:rPr lang="en-US" sz="3400" dirty="0" smtClean="0">
                <a:solidFill>
                  <a:schemeClr val="accent3">
                    <a:lumMod val="75000"/>
                  </a:schemeClr>
                </a:solidFill>
              </a:rPr>
              <a:t>median</a:t>
            </a:r>
            <a:r>
              <a:rPr lang="en-US" sz="3800" dirty="0" smtClean="0">
                <a:solidFill>
                  <a:schemeClr val="accent3">
                    <a:lumMod val="75000"/>
                  </a:schemeClr>
                </a:solidFill>
              </a:rPr>
              <a:t> : </a:t>
            </a:r>
            <a:r>
              <a:rPr lang="en-US" sz="3800" dirty="0" smtClean="0"/>
              <a:t>			</a:t>
            </a:r>
            <a:r>
              <a:rPr lang="en-US" sz="2200" dirty="0" smtClean="0"/>
              <a:t>noting </a:t>
            </a:r>
            <a:r>
              <a:rPr lang="en-US" sz="2200" dirty="0"/>
              <a:t>or pertaining to a plane dividing something into two equal parts, </a:t>
            </a:r>
            <a:r>
              <a:rPr lang="en-US" sz="2200" dirty="0" smtClean="0"/>
              <a:t>   especially </a:t>
            </a:r>
            <a:r>
              <a:rPr lang="en-US" sz="2200" dirty="0"/>
              <a:t>one </a:t>
            </a:r>
            <a:r>
              <a:rPr lang="en-US" sz="2200" dirty="0" smtClean="0"/>
              <a:t>				dividing </a:t>
            </a:r>
            <a:r>
              <a:rPr lang="en-US" sz="2200" dirty="0"/>
              <a:t>an animal into right and </a:t>
            </a:r>
            <a:r>
              <a:rPr lang="en-US" sz="2200" dirty="0" smtClean="0"/>
              <a:t>left halves.</a:t>
            </a:r>
          </a:p>
          <a:p>
            <a:endParaRPr lang="en-US" sz="3800" dirty="0" smtClean="0"/>
          </a:p>
          <a:p>
            <a:r>
              <a:rPr lang="en-US" sz="3800" dirty="0" smtClean="0"/>
              <a:t>Compensation:     		</a:t>
            </a:r>
            <a:r>
              <a:rPr lang="en-US" sz="2200" dirty="0" smtClean="0"/>
              <a:t>something </a:t>
            </a:r>
            <a:r>
              <a:rPr lang="en-US" sz="2200" dirty="0"/>
              <a:t>given or received as an equivalent for services, debt, loss, injury, suffering, lack, etc.; </a:t>
            </a:r>
            <a:r>
              <a:rPr lang="en-US" sz="2200" dirty="0" smtClean="0"/>
              <a:t>				indemnity</a:t>
            </a:r>
            <a:r>
              <a:rPr lang="en-US" sz="2200" dirty="0"/>
              <a:t>: </a:t>
            </a:r>
            <a:r>
              <a:rPr lang="en-US" sz="2200" dirty="0" smtClean="0"/>
              <a:t>The </a:t>
            </a:r>
            <a:r>
              <a:rPr lang="en-US" sz="2200" dirty="0"/>
              <a:t>insurance </a:t>
            </a:r>
            <a:r>
              <a:rPr lang="en-US" sz="2200" dirty="0" smtClean="0"/>
              <a:t>company </a:t>
            </a:r>
            <a:r>
              <a:rPr lang="en-US" sz="2200" dirty="0"/>
              <a:t>paid him $2000 as compensation for the loss of his car. </a:t>
            </a:r>
          </a:p>
          <a:p>
            <a:endParaRPr lang="en-US" sz="2200" dirty="0" smtClean="0"/>
          </a:p>
          <a:p>
            <a:r>
              <a:rPr lang="en-US" sz="4000" dirty="0" smtClean="0"/>
              <a:t>respiratory problems:</a:t>
            </a:r>
            <a:r>
              <a:rPr lang="en-US" sz="1200" dirty="0" smtClean="0"/>
              <a:t>	</a:t>
            </a:r>
            <a:r>
              <a:rPr lang="en-US" sz="2500" dirty="0" smtClean="0"/>
              <a:t>pertaining </a:t>
            </a:r>
            <a:r>
              <a:rPr lang="en-US" sz="2500" dirty="0"/>
              <a:t>to or serving for respiration: respiratory disease. </a:t>
            </a:r>
          </a:p>
          <a:p>
            <a:endParaRPr lang="en-US" sz="2500" dirty="0" smtClean="0"/>
          </a:p>
          <a:p>
            <a:r>
              <a:rPr lang="en-US" sz="4000" dirty="0" smtClean="0"/>
              <a:t>cooperatively :  </a:t>
            </a:r>
            <a:r>
              <a:rPr lang="en-US" sz="1200" dirty="0"/>
              <a:t>	</a:t>
            </a:r>
            <a:r>
              <a:rPr lang="en-US" sz="1200" dirty="0" smtClean="0"/>
              <a:t>	</a:t>
            </a:r>
            <a:r>
              <a:rPr lang="en-US" sz="2500" dirty="0" smtClean="0"/>
              <a:t>working </a:t>
            </a:r>
            <a:r>
              <a:rPr lang="en-US" sz="2500" dirty="0"/>
              <a:t>or acting together willingly for a common purpose or benefit.</a:t>
            </a:r>
          </a:p>
          <a:p>
            <a:endParaRPr lang="en-US" sz="2500" dirty="0" smtClean="0"/>
          </a:p>
          <a:p>
            <a:r>
              <a:rPr lang="en-US" sz="4000" dirty="0" smtClean="0"/>
              <a:t>Varied : </a:t>
            </a:r>
            <a:r>
              <a:rPr lang="en-US" sz="1200" dirty="0" smtClean="0"/>
              <a:t>			</a:t>
            </a:r>
            <a:r>
              <a:rPr lang="en-US" sz="2500" dirty="0" smtClean="0"/>
              <a:t>characterized </a:t>
            </a:r>
            <a:r>
              <a:rPr lang="en-US" sz="2500" dirty="0"/>
              <a:t>by or exhibiting variety; </a:t>
            </a:r>
            <a:r>
              <a:rPr lang="en-US" sz="2500" b="0" dirty="0">
                <a:hlinkClick r:id="rId2" action="ppaction://hlinkfile"/>
              </a:rPr>
              <a:t>various</a:t>
            </a:r>
            <a:r>
              <a:rPr lang="en-US" sz="2500" dirty="0"/>
              <a:t>; diverse; diversified: varied backgrounds. </a:t>
            </a:r>
          </a:p>
          <a:p>
            <a:r>
              <a:rPr lang="en-US" sz="2500" dirty="0" smtClean="0"/>
              <a:t>			2</a:t>
            </a:r>
            <a:r>
              <a:rPr lang="en-US" sz="2500" dirty="0"/>
              <a:t>. changed; altered: a varied estimate. </a:t>
            </a:r>
          </a:p>
          <a:p>
            <a:endParaRPr lang="en-US" sz="2500" dirty="0" smtClean="0"/>
          </a:p>
          <a:p>
            <a:endParaRPr lang="en-US" sz="1200" dirty="0"/>
          </a:p>
          <a:p>
            <a:endParaRPr lang="en-US" sz="1200" dirty="0" smtClean="0"/>
          </a:p>
          <a:p>
            <a:endParaRPr lang="en-US" sz="1200" dirty="0"/>
          </a:p>
          <a:p>
            <a:r>
              <a:rPr lang="en-US" sz="2200" dirty="0" smtClean="0"/>
              <a:t>http</a:t>
            </a:r>
            <a:r>
              <a:rPr lang="en-US" sz="2200" dirty="0"/>
              <a:t>://</a:t>
            </a:r>
            <a:r>
              <a:rPr lang="en-US" sz="2200" dirty="0" smtClean="0"/>
              <a:t>www.ehow.com/about_5403116_duties-security-guard.html</a:t>
            </a:r>
            <a:r>
              <a:rPr lang="en-US" sz="2200" dirty="0"/>
              <a:t> </a:t>
            </a:r>
            <a:endParaRPr lang="en-US" sz="2200" dirty="0" smtClean="0"/>
          </a:p>
          <a:p>
            <a:r>
              <a:rPr lang="en-US" sz="2200" dirty="0" smtClean="0"/>
              <a:t>http</a:t>
            </a:r>
            <a:r>
              <a:rPr lang="en-US" sz="2200" dirty="0"/>
              <a:t>://www.ehow.com/list_6069747_basic-duties-security-guard_.html</a:t>
            </a:r>
          </a:p>
          <a:p>
            <a:endParaRPr lang="en-US" sz="1200" dirty="0"/>
          </a:p>
          <a:p>
            <a:endParaRPr lang="en-US" sz="1200" dirty="0"/>
          </a:p>
          <a:p>
            <a:endParaRPr lang="en-US" sz="1200" dirty="0"/>
          </a:p>
        </p:txBody>
      </p:sp>
    </p:spTree>
    <p:extLst>
      <p:ext uri="{BB962C8B-B14F-4D97-AF65-F5344CB8AC3E}">
        <p14:creationId xmlns:p14="http://schemas.microsoft.com/office/powerpoint/2010/main" val="4090006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262</TotalTime>
  <Words>649</Words>
  <Application>Microsoft Office PowerPoint</Application>
  <PresentationFormat>On-screen Show (4:3)</PresentationFormat>
  <Paragraphs>70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Essential</vt:lpstr>
      <vt:lpstr>Description</vt:lpstr>
      <vt:lpstr>What does security guard do for the customer</vt:lpstr>
      <vt:lpstr>     Salary</vt:lpstr>
      <vt:lpstr>Qualifications for this position </vt:lpstr>
      <vt:lpstr>Vocabulary </vt:lpstr>
    </vt:vector>
  </TitlesOfParts>
  <Company>Computer Systems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eslstudent</dc:creator>
  <cp:lastModifiedBy>instructor</cp:lastModifiedBy>
  <cp:revision>20</cp:revision>
  <dcterms:created xsi:type="dcterms:W3CDTF">2013-06-12T01:01:33Z</dcterms:created>
  <dcterms:modified xsi:type="dcterms:W3CDTF">2013-06-20T23:52:21Z</dcterms:modified>
</cp:coreProperties>
</file>